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sldIdLst>
    <p:sldId id="257" r:id="rId2"/>
    <p:sldId id="258" r:id="rId3"/>
    <p:sldId id="259" r:id="rId4"/>
    <p:sldId id="260" r:id="rId5"/>
    <p:sldId id="261" r:id="rId6"/>
    <p:sldId id="262" r:id="rId7"/>
    <p:sldId id="263" r:id="rId8"/>
    <p:sldId id="264" r:id="rId9"/>
    <p:sldId id="265" r:id="rId10"/>
    <p:sldId id="272" r:id="rId11"/>
    <p:sldId id="266" r:id="rId12"/>
    <p:sldId id="267" r:id="rId13"/>
    <p:sldId id="268" r:id="rId14"/>
    <p:sldId id="269" r:id="rId15"/>
    <p:sldId id="270" r:id="rId16"/>
    <p:sldId id="276" r:id="rId17"/>
    <p:sldId id="277" r:id="rId18"/>
    <p:sldId id="278" r:id="rId19"/>
    <p:sldId id="271" r:id="rId20"/>
    <p:sldId id="273" r:id="rId21"/>
    <p:sldId id="274"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02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84597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645258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99998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07882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13942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91148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781138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32296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514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82697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90544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794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8064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67707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8280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047878094"/>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2411941" y="0"/>
            <a:ext cx="7368118" cy="2320090"/>
          </a:xfrm>
        </p:spPr>
        <p:txBody>
          <a:bodyPr>
            <a:normAutofit/>
          </a:bodyPr>
          <a:lstStyle/>
          <a:p>
            <a:pPr algn="ctr"/>
            <a:r>
              <a:rPr lang="en-US" sz="4400" b="1" u="sng" dirty="0"/>
              <a:t>Cost Estimation of Solar Plant &amp; Net Metering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633490" y="2778711"/>
            <a:ext cx="8146569" cy="3737499"/>
          </a:xfrm>
        </p:spPr>
        <p:txBody>
          <a:bodyPr>
            <a:normAutofit/>
          </a:bodyPr>
          <a:lstStyle/>
          <a:p>
            <a:pPr marL="342900" indent="-342900" algn="l">
              <a:buFont typeface="Arial" panose="020B0604020202020204" pitchFamily="34" charset="0"/>
              <a:buChar char="•"/>
            </a:pPr>
            <a:r>
              <a:rPr lang="en-US" sz="2400" b="1" u="sng" dirty="0">
                <a:solidFill>
                  <a:schemeClr val="tx1">
                    <a:lumMod val="85000"/>
                    <a:lumOff val="15000"/>
                  </a:schemeClr>
                </a:solidFill>
              </a:rPr>
              <a:t>PRESENTED BY :</a:t>
            </a:r>
            <a:r>
              <a:rPr lang="en-US" dirty="0">
                <a:solidFill>
                  <a:schemeClr val="tx1">
                    <a:lumMod val="85000"/>
                    <a:lumOff val="15000"/>
                  </a:schemeClr>
                </a:solidFill>
              </a:rPr>
              <a:t>217_Tushar Kaushik and !39_Rajnikant Tiwari(G-87)</a:t>
            </a:r>
          </a:p>
          <a:p>
            <a:pPr marL="342900" indent="-342900" algn="l">
              <a:buFont typeface="Arial" panose="020B0604020202020204" pitchFamily="34" charset="0"/>
              <a:buChar char="•"/>
            </a:pPr>
            <a:r>
              <a:rPr lang="en-US" sz="2400" b="1" u="sng" dirty="0">
                <a:solidFill>
                  <a:schemeClr val="tx1">
                    <a:lumMod val="85000"/>
                    <a:lumOff val="15000"/>
                  </a:schemeClr>
                </a:solidFill>
              </a:rPr>
              <a:t>COURSE AND BATCH:</a:t>
            </a:r>
            <a:r>
              <a:rPr lang="en-US" dirty="0">
                <a:solidFill>
                  <a:schemeClr val="tx1">
                    <a:lumMod val="85000"/>
                    <a:lumOff val="15000"/>
                  </a:schemeClr>
                </a:solidFill>
              </a:rPr>
              <a:t> PG-DAC Sept 2021</a:t>
            </a:r>
          </a:p>
          <a:p>
            <a:pPr marL="342900" indent="-342900" algn="l">
              <a:buFont typeface="Arial" panose="020B0604020202020204" pitchFamily="34" charset="0"/>
              <a:buChar char="•"/>
            </a:pPr>
            <a:r>
              <a:rPr lang="en-US" sz="2400" b="1" u="sng" dirty="0">
                <a:solidFill>
                  <a:schemeClr val="tx1">
                    <a:lumMod val="85000"/>
                    <a:lumOff val="15000"/>
                  </a:schemeClr>
                </a:solidFill>
              </a:rPr>
              <a:t>PRN No : </a:t>
            </a:r>
            <a:r>
              <a:rPr lang="en-IN" dirty="0">
                <a:solidFill>
                  <a:schemeClr val="tx1"/>
                </a:solidFill>
              </a:rPr>
              <a:t>210941220214 &amp; 210941220137</a:t>
            </a:r>
          </a:p>
          <a:p>
            <a:pPr marL="342900" indent="-342900" algn="l">
              <a:buFont typeface="Arial" panose="020B0604020202020204" pitchFamily="34" charset="0"/>
              <a:buChar char="•"/>
            </a:pPr>
            <a:r>
              <a:rPr lang="en-IN" sz="2400" b="1" u="sng" dirty="0">
                <a:solidFill>
                  <a:schemeClr val="tx1"/>
                </a:solidFill>
              </a:rPr>
              <a:t>PROJECT GUIDE: </a:t>
            </a:r>
            <a:r>
              <a:rPr lang="en-IN" dirty="0">
                <a:solidFill>
                  <a:schemeClr val="tx1"/>
                </a:solidFill>
              </a:rPr>
              <a:t>Mr. Milind Arjun</a:t>
            </a:r>
          </a:p>
          <a:p>
            <a:pPr marL="342900" indent="-342900" algn="l">
              <a:buFont typeface="Arial" panose="020B0604020202020204" pitchFamily="34" charset="0"/>
              <a:buChar char="•"/>
            </a:pPr>
            <a:endParaRPr lang="en-US" b="1" u="sng" dirty="0">
              <a:solidFill>
                <a:schemeClr val="tx1"/>
              </a:solidFill>
            </a:endParaRPr>
          </a:p>
          <a:p>
            <a:pPr marL="342900" indent="-342900" algn="l">
              <a:buFont typeface="Arial" panose="020B0604020202020204" pitchFamily="34" charset="0"/>
              <a:buChar char="•"/>
            </a:pPr>
            <a:endParaRPr lang="en-US" sz="2400" b="1" u="sng" dirty="0">
              <a:solidFill>
                <a:schemeClr val="tx1">
                  <a:lumMod val="85000"/>
                  <a:lumOff val="15000"/>
                </a:schemeClr>
              </a:solidFill>
            </a:endParaRPr>
          </a:p>
          <a:p>
            <a:pPr marL="342900" indent="-342900" algn="l">
              <a:buFont typeface="Arial" panose="020B0604020202020204" pitchFamily="34" charset="0"/>
              <a:buChar char="•"/>
            </a:pPr>
            <a:endParaRPr lang="en-US" dirty="0">
              <a:solidFill>
                <a:schemeClr val="tx1">
                  <a:lumMod val="85000"/>
                  <a:lumOff val="15000"/>
                </a:schemeClr>
              </a:solidFill>
            </a:endParaRPr>
          </a:p>
        </p:txBody>
      </p:sp>
      <p:pic>
        <p:nvPicPr>
          <p:cNvPr id="1026" name="Picture 2" descr="See the source image">
            <a:extLst>
              <a:ext uri="{FF2B5EF4-FFF2-40B4-BE49-F238E27FC236}">
                <a16:creationId xmlns:a16="http://schemas.microsoft.com/office/drawing/2014/main" id="{BEEC7A50-16D0-43CD-BF9A-459151619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9" y="545237"/>
            <a:ext cx="199747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D7E5-B925-4654-972D-B2892F64098E}"/>
              </a:ext>
            </a:extLst>
          </p:cNvPr>
          <p:cNvSpPr>
            <a:spLocks noGrp="1"/>
          </p:cNvSpPr>
          <p:nvPr>
            <p:ph type="title"/>
          </p:nvPr>
        </p:nvSpPr>
        <p:spPr/>
        <p:txBody>
          <a:bodyPr/>
          <a:lstStyle/>
          <a:p>
            <a:r>
              <a:rPr lang="en-IN" dirty="0"/>
              <a:t>Page on Successful Registration</a:t>
            </a:r>
          </a:p>
        </p:txBody>
      </p:sp>
      <p:pic>
        <p:nvPicPr>
          <p:cNvPr id="5" name="Content Placeholder 4">
            <a:extLst>
              <a:ext uri="{FF2B5EF4-FFF2-40B4-BE49-F238E27FC236}">
                <a16:creationId xmlns:a16="http://schemas.microsoft.com/office/drawing/2014/main" id="{E1A46996-6CFC-4033-96E0-911E99F3EFD5}"/>
              </a:ext>
            </a:extLst>
          </p:cNvPr>
          <p:cNvPicPr>
            <a:picLocks noGrp="1" noChangeAspect="1"/>
          </p:cNvPicPr>
          <p:nvPr>
            <p:ph idx="1"/>
          </p:nvPr>
        </p:nvPicPr>
        <p:blipFill rotWithShape="1">
          <a:blip r:embed="rId2"/>
          <a:srcRect l="1922" t="12931" r="3629" b="7385"/>
          <a:stretch/>
        </p:blipFill>
        <p:spPr>
          <a:xfrm>
            <a:off x="677334" y="1470213"/>
            <a:ext cx="8852148" cy="4571999"/>
          </a:xfrm>
        </p:spPr>
      </p:pic>
    </p:spTree>
    <p:extLst>
      <p:ext uri="{BB962C8B-B14F-4D97-AF65-F5344CB8AC3E}">
        <p14:creationId xmlns:p14="http://schemas.microsoft.com/office/powerpoint/2010/main" val="223260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08A8-9A6B-4CAD-9001-B916FA4FE4A8}"/>
              </a:ext>
            </a:extLst>
          </p:cNvPr>
          <p:cNvSpPr>
            <a:spLocks noGrp="1"/>
          </p:cNvSpPr>
          <p:nvPr>
            <p:ph type="title"/>
          </p:nvPr>
        </p:nvSpPr>
        <p:spPr/>
        <p:txBody>
          <a:bodyPr/>
          <a:lstStyle/>
          <a:p>
            <a:r>
              <a:rPr lang="en-IN" dirty="0"/>
              <a:t>Login Page</a:t>
            </a:r>
          </a:p>
        </p:txBody>
      </p:sp>
      <p:pic>
        <p:nvPicPr>
          <p:cNvPr id="5" name="Content Placeholder 4">
            <a:extLst>
              <a:ext uri="{FF2B5EF4-FFF2-40B4-BE49-F238E27FC236}">
                <a16:creationId xmlns:a16="http://schemas.microsoft.com/office/drawing/2014/main" id="{A870D1F3-C693-47CE-A2AF-E6DB71F1D8DF}"/>
              </a:ext>
            </a:extLst>
          </p:cNvPr>
          <p:cNvPicPr>
            <a:picLocks noGrp="1" noChangeAspect="1"/>
          </p:cNvPicPr>
          <p:nvPr>
            <p:ph idx="1"/>
          </p:nvPr>
        </p:nvPicPr>
        <p:blipFill rotWithShape="1">
          <a:blip r:embed="rId2"/>
          <a:srcRect t="10622" r="2329" b="6001"/>
          <a:stretch/>
        </p:blipFill>
        <p:spPr>
          <a:xfrm>
            <a:off x="677334" y="1392518"/>
            <a:ext cx="9165913" cy="4748306"/>
          </a:xfrm>
        </p:spPr>
      </p:pic>
    </p:spTree>
    <p:extLst>
      <p:ext uri="{BB962C8B-B14F-4D97-AF65-F5344CB8AC3E}">
        <p14:creationId xmlns:p14="http://schemas.microsoft.com/office/powerpoint/2010/main" val="394899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1925-2CC6-4C49-A089-87E4E7FC9B9C}"/>
              </a:ext>
            </a:extLst>
          </p:cNvPr>
          <p:cNvSpPr>
            <a:spLocks noGrp="1"/>
          </p:cNvSpPr>
          <p:nvPr>
            <p:ph type="title"/>
          </p:nvPr>
        </p:nvSpPr>
        <p:spPr/>
        <p:txBody>
          <a:bodyPr/>
          <a:lstStyle/>
          <a:p>
            <a:r>
              <a:rPr lang="en-IN" dirty="0"/>
              <a:t>User Home-Page</a:t>
            </a:r>
          </a:p>
        </p:txBody>
      </p:sp>
      <p:pic>
        <p:nvPicPr>
          <p:cNvPr id="5" name="Content Placeholder 4">
            <a:extLst>
              <a:ext uri="{FF2B5EF4-FFF2-40B4-BE49-F238E27FC236}">
                <a16:creationId xmlns:a16="http://schemas.microsoft.com/office/drawing/2014/main" id="{4A42AA85-645D-437D-B729-4F15CEAE455A}"/>
              </a:ext>
            </a:extLst>
          </p:cNvPr>
          <p:cNvPicPr>
            <a:picLocks noGrp="1" noChangeAspect="1"/>
          </p:cNvPicPr>
          <p:nvPr>
            <p:ph idx="1"/>
          </p:nvPr>
        </p:nvPicPr>
        <p:blipFill rotWithShape="1">
          <a:blip r:embed="rId2"/>
          <a:srcRect t="11592" r="2140" b="6921"/>
          <a:stretch/>
        </p:blipFill>
        <p:spPr>
          <a:xfrm>
            <a:off x="677334" y="1443317"/>
            <a:ext cx="9309348" cy="4670611"/>
          </a:xfrm>
        </p:spPr>
      </p:pic>
    </p:spTree>
    <p:extLst>
      <p:ext uri="{BB962C8B-B14F-4D97-AF65-F5344CB8AC3E}">
        <p14:creationId xmlns:p14="http://schemas.microsoft.com/office/powerpoint/2010/main" val="270627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A6EB-FA0D-47DA-A378-9C2D87FB339B}"/>
              </a:ext>
            </a:extLst>
          </p:cNvPr>
          <p:cNvSpPr>
            <a:spLocks noGrp="1"/>
          </p:cNvSpPr>
          <p:nvPr>
            <p:ph type="title"/>
          </p:nvPr>
        </p:nvSpPr>
        <p:spPr/>
        <p:txBody>
          <a:bodyPr/>
          <a:lstStyle/>
          <a:p>
            <a:r>
              <a:rPr lang="en-IN" dirty="0"/>
              <a:t>Cost Estimation page</a:t>
            </a:r>
          </a:p>
        </p:txBody>
      </p:sp>
      <p:pic>
        <p:nvPicPr>
          <p:cNvPr id="5" name="Content Placeholder 4">
            <a:extLst>
              <a:ext uri="{FF2B5EF4-FFF2-40B4-BE49-F238E27FC236}">
                <a16:creationId xmlns:a16="http://schemas.microsoft.com/office/drawing/2014/main" id="{1C21B25F-4104-4EF2-BD2F-0381E22FBCE1}"/>
              </a:ext>
            </a:extLst>
          </p:cNvPr>
          <p:cNvPicPr>
            <a:picLocks noGrp="1" noChangeAspect="1"/>
          </p:cNvPicPr>
          <p:nvPr>
            <p:ph idx="1"/>
          </p:nvPr>
        </p:nvPicPr>
        <p:blipFill rotWithShape="1">
          <a:blip r:embed="rId2"/>
          <a:srcRect l="1" t="12007" r="2588" b="7847"/>
          <a:stretch/>
        </p:blipFill>
        <p:spPr>
          <a:xfrm>
            <a:off x="677334" y="1595719"/>
            <a:ext cx="9031442" cy="4652682"/>
          </a:xfrm>
        </p:spPr>
      </p:pic>
    </p:spTree>
    <p:extLst>
      <p:ext uri="{BB962C8B-B14F-4D97-AF65-F5344CB8AC3E}">
        <p14:creationId xmlns:p14="http://schemas.microsoft.com/office/powerpoint/2010/main" val="219176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5CED-A87D-427E-BF2A-CA9FF1C74068}"/>
              </a:ext>
            </a:extLst>
          </p:cNvPr>
          <p:cNvSpPr>
            <a:spLocks noGrp="1"/>
          </p:cNvSpPr>
          <p:nvPr>
            <p:ph type="title"/>
          </p:nvPr>
        </p:nvSpPr>
        <p:spPr/>
        <p:txBody>
          <a:bodyPr/>
          <a:lstStyle/>
          <a:p>
            <a:r>
              <a:rPr lang="en-IN" dirty="0"/>
              <a:t>Net Metering Page</a:t>
            </a:r>
          </a:p>
        </p:txBody>
      </p:sp>
      <p:pic>
        <p:nvPicPr>
          <p:cNvPr id="5" name="Content Placeholder 4">
            <a:extLst>
              <a:ext uri="{FF2B5EF4-FFF2-40B4-BE49-F238E27FC236}">
                <a16:creationId xmlns:a16="http://schemas.microsoft.com/office/drawing/2014/main" id="{A94E394D-516F-4F66-8D3E-99BD60A6CFDE}"/>
              </a:ext>
            </a:extLst>
          </p:cNvPr>
          <p:cNvPicPr>
            <a:picLocks noGrp="1" noChangeAspect="1"/>
          </p:cNvPicPr>
          <p:nvPr>
            <p:ph idx="1"/>
          </p:nvPr>
        </p:nvPicPr>
        <p:blipFill rotWithShape="1">
          <a:blip r:embed="rId2"/>
          <a:srcRect t="12477" r="3767" b="7626"/>
          <a:stretch/>
        </p:blipFill>
        <p:spPr>
          <a:xfrm>
            <a:off x="677334" y="1362635"/>
            <a:ext cx="9165913" cy="4823012"/>
          </a:xfrm>
        </p:spPr>
      </p:pic>
    </p:spTree>
    <p:extLst>
      <p:ext uri="{BB962C8B-B14F-4D97-AF65-F5344CB8AC3E}">
        <p14:creationId xmlns:p14="http://schemas.microsoft.com/office/powerpoint/2010/main" val="3277977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42CF-12CB-4D50-AABC-5EDF549BA69E}"/>
              </a:ext>
            </a:extLst>
          </p:cNvPr>
          <p:cNvSpPr>
            <a:spLocks noGrp="1"/>
          </p:cNvSpPr>
          <p:nvPr>
            <p:ph type="title"/>
          </p:nvPr>
        </p:nvSpPr>
        <p:spPr/>
        <p:txBody>
          <a:bodyPr/>
          <a:lstStyle/>
          <a:p>
            <a:r>
              <a:rPr lang="en-IN" dirty="0"/>
              <a:t>Net Metering Page Table</a:t>
            </a:r>
          </a:p>
        </p:txBody>
      </p:sp>
      <p:pic>
        <p:nvPicPr>
          <p:cNvPr id="5" name="Content Placeholder 4">
            <a:extLst>
              <a:ext uri="{FF2B5EF4-FFF2-40B4-BE49-F238E27FC236}">
                <a16:creationId xmlns:a16="http://schemas.microsoft.com/office/drawing/2014/main" id="{0A7A5D8A-ECCB-4576-806D-DE5905755BFC}"/>
              </a:ext>
            </a:extLst>
          </p:cNvPr>
          <p:cNvPicPr>
            <a:picLocks noGrp="1" noChangeAspect="1"/>
          </p:cNvPicPr>
          <p:nvPr>
            <p:ph idx="1"/>
          </p:nvPr>
        </p:nvPicPr>
        <p:blipFill rotWithShape="1">
          <a:blip r:embed="rId2"/>
          <a:srcRect l="1747" t="11390" r="2114" b="7618"/>
          <a:stretch/>
        </p:blipFill>
        <p:spPr>
          <a:xfrm>
            <a:off x="677333" y="1356658"/>
            <a:ext cx="9013513" cy="4712447"/>
          </a:xfrm>
        </p:spPr>
      </p:pic>
    </p:spTree>
    <p:extLst>
      <p:ext uri="{BB962C8B-B14F-4D97-AF65-F5344CB8AC3E}">
        <p14:creationId xmlns:p14="http://schemas.microsoft.com/office/powerpoint/2010/main" val="404121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9DB-A8B6-4422-83AB-BD742513F182}"/>
              </a:ext>
            </a:extLst>
          </p:cNvPr>
          <p:cNvPicPr>
            <a:picLocks noChangeAspect="1"/>
          </p:cNvPicPr>
          <p:nvPr/>
        </p:nvPicPr>
        <p:blipFill>
          <a:blip r:embed="rId2"/>
          <a:stretch>
            <a:fillRect/>
          </a:stretch>
        </p:blipFill>
        <p:spPr>
          <a:xfrm>
            <a:off x="559293" y="1544714"/>
            <a:ext cx="8504808" cy="4961477"/>
          </a:xfrm>
          <a:prstGeom prst="rect">
            <a:avLst/>
          </a:prstGeom>
        </p:spPr>
      </p:pic>
      <p:sp>
        <p:nvSpPr>
          <p:cNvPr id="6" name="TextBox 5">
            <a:extLst>
              <a:ext uri="{FF2B5EF4-FFF2-40B4-BE49-F238E27FC236}">
                <a16:creationId xmlns:a16="http://schemas.microsoft.com/office/drawing/2014/main" id="{72690455-B026-42A5-9721-671BDFDA2CB8}"/>
              </a:ext>
            </a:extLst>
          </p:cNvPr>
          <p:cNvSpPr txBox="1"/>
          <p:nvPr/>
        </p:nvSpPr>
        <p:spPr>
          <a:xfrm>
            <a:off x="661387" y="657616"/>
            <a:ext cx="7435048" cy="646331"/>
          </a:xfrm>
          <a:prstGeom prst="rect">
            <a:avLst/>
          </a:prstGeom>
          <a:noFill/>
        </p:spPr>
        <p:txBody>
          <a:bodyPr wrap="square">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Project in ASP.NET</a:t>
            </a:r>
          </a:p>
        </p:txBody>
      </p:sp>
    </p:spTree>
    <p:extLst>
      <p:ext uri="{BB962C8B-B14F-4D97-AF65-F5344CB8AC3E}">
        <p14:creationId xmlns:p14="http://schemas.microsoft.com/office/powerpoint/2010/main" val="3971337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E105E-0993-40DA-B541-AA631B6B7BE1}"/>
              </a:ext>
            </a:extLst>
          </p:cNvPr>
          <p:cNvPicPr>
            <a:picLocks noChangeAspect="1"/>
          </p:cNvPicPr>
          <p:nvPr/>
        </p:nvPicPr>
        <p:blipFill>
          <a:blip r:embed="rId2"/>
          <a:stretch>
            <a:fillRect/>
          </a:stretch>
        </p:blipFill>
        <p:spPr>
          <a:xfrm>
            <a:off x="479395" y="-71021"/>
            <a:ext cx="8291744" cy="3355759"/>
          </a:xfrm>
          <a:prstGeom prst="rect">
            <a:avLst/>
          </a:prstGeom>
        </p:spPr>
      </p:pic>
      <p:pic>
        <p:nvPicPr>
          <p:cNvPr id="5" name="Picture 4">
            <a:extLst>
              <a:ext uri="{FF2B5EF4-FFF2-40B4-BE49-F238E27FC236}">
                <a16:creationId xmlns:a16="http://schemas.microsoft.com/office/drawing/2014/main" id="{D9BFFDA5-E175-4C23-8023-DFE7BFCA2E8E}"/>
              </a:ext>
            </a:extLst>
          </p:cNvPr>
          <p:cNvPicPr>
            <a:picLocks noChangeAspect="1"/>
          </p:cNvPicPr>
          <p:nvPr/>
        </p:nvPicPr>
        <p:blipFill>
          <a:blip r:embed="rId3"/>
          <a:stretch>
            <a:fillRect/>
          </a:stretch>
        </p:blipFill>
        <p:spPr>
          <a:xfrm>
            <a:off x="479395" y="3697966"/>
            <a:ext cx="9020175" cy="2143125"/>
          </a:xfrm>
          <a:prstGeom prst="rect">
            <a:avLst/>
          </a:prstGeom>
        </p:spPr>
      </p:pic>
    </p:spTree>
    <p:extLst>
      <p:ext uri="{BB962C8B-B14F-4D97-AF65-F5344CB8AC3E}">
        <p14:creationId xmlns:p14="http://schemas.microsoft.com/office/powerpoint/2010/main" val="572221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DB3D86-B5F5-43E1-BCDD-9B99501CA481}"/>
              </a:ext>
            </a:extLst>
          </p:cNvPr>
          <p:cNvPicPr>
            <a:picLocks noChangeAspect="1"/>
          </p:cNvPicPr>
          <p:nvPr/>
        </p:nvPicPr>
        <p:blipFill>
          <a:blip r:embed="rId2"/>
          <a:stretch>
            <a:fillRect/>
          </a:stretch>
        </p:blipFill>
        <p:spPr>
          <a:xfrm>
            <a:off x="226844" y="2148396"/>
            <a:ext cx="9236752" cy="2814220"/>
          </a:xfrm>
          <a:prstGeom prst="rect">
            <a:avLst/>
          </a:prstGeom>
        </p:spPr>
      </p:pic>
      <p:sp>
        <p:nvSpPr>
          <p:cNvPr id="4" name="Rectangle 3">
            <a:extLst>
              <a:ext uri="{FF2B5EF4-FFF2-40B4-BE49-F238E27FC236}">
                <a16:creationId xmlns:a16="http://schemas.microsoft.com/office/drawing/2014/main" id="{39AC2A4E-9596-453E-B393-CCC928721FCF}"/>
              </a:ext>
            </a:extLst>
          </p:cNvPr>
          <p:cNvSpPr/>
          <p:nvPr/>
        </p:nvSpPr>
        <p:spPr>
          <a:xfrm>
            <a:off x="2053332" y="472710"/>
            <a:ext cx="593694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DATABASE TABLES</a:t>
            </a:r>
          </a:p>
        </p:txBody>
      </p:sp>
    </p:spTree>
    <p:extLst>
      <p:ext uri="{BB962C8B-B14F-4D97-AF65-F5344CB8AC3E}">
        <p14:creationId xmlns:p14="http://schemas.microsoft.com/office/powerpoint/2010/main" val="128635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3E1A-D15A-4076-97F7-A27D4EEA2975}"/>
              </a:ext>
            </a:extLst>
          </p:cNvPr>
          <p:cNvSpPr>
            <a:spLocks noGrp="1"/>
          </p:cNvSpPr>
          <p:nvPr>
            <p:ph type="title"/>
          </p:nvPr>
        </p:nvSpPr>
        <p:spPr/>
        <p:txBody>
          <a:bodyPr/>
          <a:lstStyle/>
          <a:p>
            <a:r>
              <a:rPr lang="en-US" dirty="0"/>
              <a:t>S/W and H/W Requirements</a:t>
            </a:r>
            <a:br>
              <a:rPr lang="en-US" dirty="0"/>
            </a:br>
            <a:endParaRPr lang="en-IN" dirty="0"/>
          </a:p>
        </p:txBody>
      </p:sp>
      <p:sp>
        <p:nvSpPr>
          <p:cNvPr id="3" name="Content Placeholder 2">
            <a:extLst>
              <a:ext uri="{FF2B5EF4-FFF2-40B4-BE49-F238E27FC236}">
                <a16:creationId xmlns:a16="http://schemas.microsoft.com/office/drawing/2014/main" id="{2B56FB79-2A14-4BBC-BDA8-1C379E5580C8}"/>
              </a:ext>
            </a:extLst>
          </p:cNvPr>
          <p:cNvSpPr>
            <a:spLocks noGrp="1"/>
          </p:cNvSpPr>
          <p:nvPr>
            <p:ph idx="1"/>
          </p:nvPr>
        </p:nvSpPr>
        <p:spPr>
          <a:xfrm>
            <a:off x="677334" y="1533060"/>
            <a:ext cx="8596668" cy="4796022"/>
          </a:xfrm>
        </p:spPr>
        <p:txBody>
          <a:bodyPr>
            <a:normAutofit fontScale="92500" lnSpcReduction="10000"/>
          </a:bodyPr>
          <a:lstStyle/>
          <a:p>
            <a:r>
              <a:rPr lang="en-IN" dirty="0"/>
              <a:t>Server Side:</a:t>
            </a:r>
          </a:p>
          <a:p>
            <a:pPr marL="0" indent="0">
              <a:buNone/>
            </a:pPr>
            <a:r>
              <a:rPr lang="en-IN" dirty="0"/>
              <a:t>     Processor: Intel® Xeon® processor 3500 series </a:t>
            </a:r>
          </a:p>
          <a:p>
            <a:pPr marL="0" indent="0">
              <a:buNone/>
            </a:pPr>
            <a:r>
              <a:rPr lang="en-IN" dirty="0"/>
              <a:t>     HDD: Minimum 500GB Disk Space</a:t>
            </a:r>
          </a:p>
          <a:p>
            <a:pPr marL="0" indent="0">
              <a:buNone/>
            </a:pPr>
            <a:r>
              <a:rPr lang="en-IN" dirty="0"/>
              <a:t>     RAM: Minimum 4GB </a:t>
            </a:r>
          </a:p>
          <a:p>
            <a:pPr marL="0" indent="0">
              <a:buNone/>
            </a:pPr>
            <a:r>
              <a:rPr lang="en-IN" dirty="0"/>
              <a:t>     OS: Windows 10</a:t>
            </a:r>
          </a:p>
          <a:p>
            <a:pPr marL="0" indent="0">
              <a:buNone/>
            </a:pPr>
            <a:r>
              <a:rPr lang="en-IN" dirty="0"/>
              <a:t>     Database: MySQL </a:t>
            </a:r>
          </a:p>
          <a:p>
            <a:endParaRPr lang="en-IN" dirty="0"/>
          </a:p>
          <a:p>
            <a:endParaRPr lang="en-IN" dirty="0"/>
          </a:p>
          <a:p>
            <a:r>
              <a:rPr lang="en-IN" dirty="0"/>
              <a:t>Client Side (minimum requirement): </a:t>
            </a:r>
          </a:p>
          <a:p>
            <a:pPr marL="0" indent="0">
              <a:buNone/>
            </a:pPr>
            <a:r>
              <a:rPr lang="en-IN" dirty="0"/>
              <a:t>     Processor: Intel Dual Core </a:t>
            </a:r>
          </a:p>
          <a:p>
            <a:pPr marL="0" indent="0">
              <a:buNone/>
            </a:pPr>
            <a:r>
              <a:rPr lang="en-IN" dirty="0"/>
              <a:t>     HDD: Minimum 80GB Disk Space </a:t>
            </a:r>
          </a:p>
          <a:p>
            <a:pPr marL="0" indent="0">
              <a:buNone/>
            </a:pPr>
            <a:r>
              <a:rPr lang="en-IN" dirty="0"/>
              <a:t>     RAM: Minimum 2GB </a:t>
            </a:r>
          </a:p>
          <a:p>
            <a:pPr marL="0" indent="0">
              <a:buNone/>
            </a:pPr>
            <a:r>
              <a:rPr lang="en-IN" dirty="0"/>
              <a:t>     OS: Windows 7</a:t>
            </a:r>
          </a:p>
        </p:txBody>
      </p:sp>
    </p:spTree>
    <p:extLst>
      <p:ext uri="{BB962C8B-B14F-4D97-AF65-F5344CB8AC3E}">
        <p14:creationId xmlns:p14="http://schemas.microsoft.com/office/powerpoint/2010/main" val="425847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chemeClr val="tx1"/>
                </a:solidFill>
              </a:rPr>
              <a:t>Your best quote that reflects your approach… “It’s one small step for man, one giant leap for mankind.”</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chemeClr val="tx1"/>
                </a:solidFill>
              </a:rPr>
              <a:t>- Neil Armstrong</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79F0-B7F3-4050-8501-061EF4FC6503}"/>
              </a:ext>
            </a:extLst>
          </p:cNvPr>
          <p:cNvSpPr>
            <a:spLocks noGrp="1"/>
          </p:cNvSpPr>
          <p:nvPr>
            <p:ph type="title"/>
          </p:nvPr>
        </p:nvSpPr>
        <p:spPr/>
        <p:txBody>
          <a:bodyPr>
            <a:normAutofit/>
          </a:bodyPr>
          <a:lstStyle/>
          <a:p>
            <a:r>
              <a:rPr lang="en-US" dirty="0"/>
              <a:t>Advantages</a:t>
            </a:r>
            <a:endParaRPr lang="en-IN" dirty="0"/>
          </a:p>
        </p:txBody>
      </p:sp>
      <p:sp>
        <p:nvSpPr>
          <p:cNvPr id="3" name="Content Placeholder 2">
            <a:extLst>
              <a:ext uri="{FF2B5EF4-FFF2-40B4-BE49-F238E27FC236}">
                <a16:creationId xmlns:a16="http://schemas.microsoft.com/office/drawing/2014/main" id="{88C10CBE-49DD-4E63-923B-DEDBE0EA91E5}"/>
              </a:ext>
            </a:extLst>
          </p:cNvPr>
          <p:cNvSpPr>
            <a:spLocks noGrp="1"/>
          </p:cNvSpPr>
          <p:nvPr>
            <p:ph idx="1"/>
          </p:nvPr>
        </p:nvSpPr>
        <p:spPr/>
        <p:txBody>
          <a:bodyPr/>
          <a:lstStyle/>
          <a:p>
            <a:r>
              <a:rPr lang="en-US" dirty="0"/>
              <a:t>Hassle free cost estimation of solar plant along with net metering. </a:t>
            </a:r>
          </a:p>
          <a:p>
            <a:endParaRPr lang="en-US" dirty="0"/>
          </a:p>
          <a:p>
            <a:r>
              <a:rPr lang="en-US" dirty="0"/>
              <a:t>No physical presence is required.</a:t>
            </a:r>
          </a:p>
          <a:p>
            <a:endParaRPr lang="en-US" dirty="0"/>
          </a:p>
          <a:p>
            <a:r>
              <a:rPr lang="en-US" dirty="0"/>
              <a:t>No fee is required to use the system.</a:t>
            </a:r>
          </a:p>
          <a:p>
            <a:endParaRPr lang="en-US" dirty="0"/>
          </a:p>
          <a:p>
            <a:r>
              <a:rPr lang="en-US" dirty="0"/>
              <a:t>User friendly interface.</a:t>
            </a:r>
          </a:p>
          <a:p>
            <a:endParaRPr lang="en-US" dirty="0"/>
          </a:p>
          <a:p>
            <a:r>
              <a:rPr lang="en-US" dirty="0"/>
              <a:t>Additional and necessary information is given.</a:t>
            </a:r>
          </a:p>
        </p:txBody>
      </p:sp>
    </p:spTree>
    <p:extLst>
      <p:ext uri="{BB962C8B-B14F-4D97-AF65-F5344CB8AC3E}">
        <p14:creationId xmlns:p14="http://schemas.microsoft.com/office/powerpoint/2010/main" val="28535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A251-3BA4-4C1A-87FB-93F0F60C5D4A}"/>
              </a:ext>
            </a:extLst>
          </p:cNvPr>
          <p:cNvSpPr>
            <a:spLocks noGrp="1"/>
          </p:cNvSpPr>
          <p:nvPr>
            <p:ph type="title"/>
          </p:nvPr>
        </p:nvSpPr>
        <p:spPr/>
        <p:txBody>
          <a:bodyPr/>
          <a:lstStyle/>
          <a:p>
            <a:r>
              <a:rPr lang="en-IN" dirty="0"/>
              <a:t>Disadvantage</a:t>
            </a:r>
          </a:p>
        </p:txBody>
      </p:sp>
      <p:sp>
        <p:nvSpPr>
          <p:cNvPr id="3" name="Content Placeholder 2">
            <a:extLst>
              <a:ext uri="{FF2B5EF4-FFF2-40B4-BE49-F238E27FC236}">
                <a16:creationId xmlns:a16="http://schemas.microsoft.com/office/drawing/2014/main" id="{0F8F030D-ACD3-476A-9295-BD498EDE1141}"/>
              </a:ext>
            </a:extLst>
          </p:cNvPr>
          <p:cNvSpPr>
            <a:spLocks noGrp="1"/>
          </p:cNvSpPr>
          <p:nvPr>
            <p:ph idx="1"/>
          </p:nvPr>
        </p:nvSpPr>
        <p:spPr/>
        <p:txBody>
          <a:bodyPr/>
          <a:lstStyle/>
          <a:p>
            <a:r>
              <a:rPr lang="en-IN" dirty="0"/>
              <a:t>Registrations is must before using the features.</a:t>
            </a:r>
          </a:p>
          <a:p>
            <a:endParaRPr lang="en-IN" dirty="0"/>
          </a:p>
          <a:p>
            <a:r>
              <a:rPr lang="en-IN" dirty="0"/>
              <a:t>Does not provide information on carbon reduction. But that can be done as future enhancement.</a:t>
            </a:r>
          </a:p>
          <a:p>
            <a:endParaRPr lang="en-IN" dirty="0"/>
          </a:p>
        </p:txBody>
      </p:sp>
    </p:spTree>
    <p:extLst>
      <p:ext uri="{BB962C8B-B14F-4D97-AF65-F5344CB8AC3E}">
        <p14:creationId xmlns:p14="http://schemas.microsoft.com/office/powerpoint/2010/main" val="142582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D3CF60-5DF8-4642-96DF-F57EEAF63D0E}"/>
              </a:ext>
            </a:extLst>
          </p:cNvPr>
          <p:cNvSpPr/>
          <p:nvPr/>
        </p:nvSpPr>
        <p:spPr>
          <a:xfrm>
            <a:off x="204186" y="2967335"/>
            <a:ext cx="9436963"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199103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3791-4A16-40E5-9D91-350B7516869D}"/>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DCBFB282-DE90-42F3-89D0-7FA0A8947EF7}"/>
              </a:ext>
            </a:extLst>
          </p:cNvPr>
          <p:cNvSpPr>
            <a:spLocks noGrp="1"/>
          </p:cNvSpPr>
          <p:nvPr>
            <p:ph idx="1"/>
          </p:nvPr>
        </p:nvSpPr>
        <p:spPr/>
        <p:txBody>
          <a:bodyPr/>
          <a:lstStyle/>
          <a:p>
            <a:pPr marL="540385" marR="429260" indent="-180340" algn="just">
              <a:spcAft>
                <a:spcPts val="0"/>
              </a:spcAft>
            </a:pPr>
            <a:r>
              <a:rPr lang="en-US" sz="1800" dirty="0">
                <a:effectLst/>
                <a:latin typeface="Times New Roman" panose="02020603050405020304" pitchFamily="18" charset="0"/>
                <a:ea typeface="DejaVu Sans"/>
                <a:cs typeface="DejaVu Sans"/>
              </a:rPr>
              <a:t> </a:t>
            </a:r>
            <a:r>
              <a:rPr lang="en-IN" sz="1800" dirty="0">
                <a:effectLst/>
                <a:latin typeface="Times New Roman" panose="02020603050405020304" pitchFamily="18" charset="0"/>
                <a:ea typeface="DejaVu Sans"/>
                <a:cs typeface="DejaVu Sans"/>
              </a:rPr>
              <a:t>This system is designed as per the requirement of users to that they can have </a:t>
            </a:r>
            <a:r>
              <a:rPr lang="en-US" sz="1800" dirty="0">
                <a:effectLst/>
                <a:latin typeface="Times New Roman" panose="02020603050405020304" pitchFamily="18" charset="0"/>
                <a:ea typeface="DejaVu Sans"/>
                <a:cs typeface="DejaVu Sans"/>
              </a:rPr>
              <a:t>intuitive and personalized web-interface for facilitating access to information and services that are of primary relevance and interests to the users.</a:t>
            </a:r>
          </a:p>
          <a:p>
            <a:pPr marL="360045" marR="429260" indent="0" algn="just">
              <a:spcAft>
                <a:spcPts val="0"/>
              </a:spcAft>
              <a:buNone/>
            </a:pPr>
            <a:endParaRPr lang="en-IN" sz="1800" dirty="0">
              <a:effectLst/>
              <a:latin typeface="DejaVu Sans"/>
              <a:ea typeface="DejaVu Sans"/>
              <a:cs typeface="DejaVu Sans"/>
            </a:endParaRPr>
          </a:p>
          <a:p>
            <a:pPr marL="540385" indent="-180340" algn="just"/>
            <a:r>
              <a:rPr lang="en-US" sz="1800" dirty="0">
                <a:effectLst/>
                <a:latin typeface="Times New Roman" panose="02020603050405020304" pitchFamily="18" charset="0"/>
                <a:ea typeface="DejaVu Sans"/>
                <a:cs typeface="DejaVu Sans"/>
              </a:rPr>
              <a:t>  It is a system design especially for rooftop solar power plants which could be setup at domestic or small-scale industrial areas. This system will help user to </a:t>
            </a:r>
            <a:r>
              <a:rPr lang="en-US" dirty="0">
                <a:latin typeface="Times New Roman" panose="02020603050405020304" pitchFamily="18" charset="0"/>
                <a:ea typeface="DejaVu Sans"/>
                <a:cs typeface="DejaVu Sans"/>
              </a:rPr>
              <a:t>get </a:t>
            </a:r>
            <a:r>
              <a:rPr lang="en-US" sz="1800" dirty="0">
                <a:effectLst/>
                <a:latin typeface="Times New Roman" panose="02020603050405020304" pitchFamily="18" charset="0"/>
                <a:ea typeface="DejaVu Sans"/>
                <a:cs typeface="DejaVu Sans"/>
              </a:rPr>
              <a:t>the estimated cost of the power plant and further net-metering will help to understand  the payback period of the plant. </a:t>
            </a:r>
            <a:endParaRPr lang="en-IN" dirty="0"/>
          </a:p>
        </p:txBody>
      </p:sp>
    </p:spTree>
    <p:extLst>
      <p:ext uri="{BB962C8B-B14F-4D97-AF65-F5344CB8AC3E}">
        <p14:creationId xmlns:p14="http://schemas.microsoft.com/office/powerpoint/2010/main" val="337290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4BC7-DECB-4CA2-BC16-E6ECFBF872CF}"/>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30C5B3D4-4A9D-4595-BA7A-23396D73A003}"/>
              </a:ext>
            </a:extLst>
          </p:cNvPr>
          <p:cNvSpPr>
            <a:spLocks noGrp="1"/>
          </p:cNvSpPr>
          <p:nvPr>
            <p:ph idx="1"/>
          </p:nvPr>
        </p:nvSpPr>
        <p:spPr>
          <a:xfrm>
            <a:off x="677334" y="1622707"/>
            <a:ext cx="8596668" cy="3880773"/>
          </a:xfrm>
        </p:spPr>
        <p:txBody>
          <a:bodyPr/>
          <a:lstStyle/>
          <a:p>
            <a:r>
              <a:rPr lang="en-IN" dirty="0"/>
              <a:t>As we know that energy demand is increasing which is leading to several environmental crisis and climate change, so we need to adapt a system which can meet the demands as well as a green source of energy.</a:t>
            </a:r>
          </a:p>
          <a:p>
            <a:r>
              <a:rPr lang="en-IN" dirty="0"/>
              <a:t>This motivated us to use our knowledge to come up with an unique and simple solution to users to create awareness among people as well as to educate about solar energy.</a:t>
            </a:r>
          </a:p>
          <a:p>
            <a:r>
              <a:rPr lang="en-IN" dirty="0"/>
              <a:t>As we know due to pandemic people are more worried about covid and avoiding direct contact with installers. So this portal will help them to understand the system as well as provide them estimated cost of solar plant as per requirement.</a:t>
            </a:r>
          </a:p>
        </p:txBody>
      </p:sp>
    </p:spTree>
    <p:extLst>
      <p:ext uri="{BB962C8B-B14F-4D97-AF65-F5344CB8AC3E}">
        <p14:creationId xmlns:p14="http://schemas.microsoft.com/office/powerpoint/2010/main" val="209669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A096-BB2D-42BF-B03D-9D9D72B2C7A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929553D0-1EF7-4008-A1D7-ED083CF89900}"/>
              </a:ext>
            </a:extLst>
          </p:cNvPr>
          <p:cNvSpPr>
            <a:spLocks noGrp="1"/>
          </p:cNvSpPr>
          <p:nvPr>
            <p:ph idx="1"/>
          </p:nvPr>
        </p:nvSpPr>
        <p:spPr/>
        <p:txBody>
          <a:bodyPr/>
          <a:lstStyle/>
          <a:p>
            <a:r>
              <a:rPr lang="en-IN" dirty="0"/>
              <a:t>The main purpose of this system is to provide an user the user-friendly interface system in which he/she does not require any </a:t>
            </a:r>
            <a:r>
              <a:rPr lang="en-US" dirty="0"/>
              <a:t>educational level, experience or technical expertise in computer or energy field.</a:t>
            </a:r>
          </a:p>
          <a:p>
            <a:r>
              <a:rPr lang="en-US" dirty="0"/>
              <a:t>The second purpose is to create an awareness towards of solar energy and it’s need as well as to make user to understand the net metering.</a:t>
            </a:r>
          </a:p>
          <a:p>
            <a:r>
              <a:rPr lang="en-US" dirty="0"/>
              <a:t>The third purpose is to provide a hassle free system in which user can get estimated cost of solar plant on the basis of his/her requirement.</a:t>
            </a:r>
          </a:p>
          <a:p>
            <a:r>
              <a:rPr lang="en-US" dirty="0"/>
              <a:t>Other purpose is to provide necessary information such as Indian states’ solar policies as well as information on different solar </a:t>
            </a:r>
            <a:r>
              <a:rPr lang="en-US" dirty="0" err="1"/>
              <a:t>equipments</a:t>
            </a:r>
            <a:r>
              <a:rPr lang="en-US" dirty="0"/>
              <a:t>.</a:t>
            </a:r>
            <a:endParaRPr lang="en-IN" dirty="0"/>
          </a:p>
        </p:txBody>
      </p:sp>
    </p:spTree>
    <p:extLst>
      <p:ext uri="{BB962C8B-B14F-4D97-AF65-F5344CB8AC3E}">
        <p14:creationId xmlns:p14="http://schemas.microsoft.com/office/powerpoint/2010/main" val="371798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EB6F-D7F8-4C82-81C4-0CD86E1EDB5A}"/>
              </a:ext>
            </a:extLst>
          </p:cNvPr>
          <p:cNvSpPr>
            <a:spLocks noGrp="1"/>
          </p:cNvSpPr>
          <p:nvPr>
            <p:ph type="title"/>
          </p:nvPr>
        </p:nvSpPr>
        <p:spPr/>
        <p:txBody>
          <a:bodyPr/>
          <a:lstStyle/>
          <a:p>
            <a:r>
              <a:rPr lang="en-IN" dirty="0"/>
              <a:t>Technology Used</a:t>
            </a:r>
          </a:p>
        </p:txBody>
      </p:sp>
      <p:sp>
        <p:nvSpPr>
          <p:cNvPr id="3" name="Content Placeholder 2">
            <a:extLst>
              <a:ext uri="{FF2B5EF4-FFF2-40B4-BE49-F238E27FC236}">
                <a16:creationId xmlns:a16="http://schemas.microsoft.com/office/drawing/2014/main" id="{55978D15-79F2-472C-9EB4-EFC656D0AC78}"/>
              </a:ext>
            </a:extLst>
          </p:cNvPr>
          <p:cNvSpPr>
            <a:spLocks noGrp="1"/>
          </p:cNvSpPr>
          <p:nvPr>
            <p:ph idx="1"/>
          </p:nvPr>
        </p:nvSpPr>
        <p:spPr/>
        <p:txBody>
          <a:bodyPr>
            <a:normAutofit/>
          </a:bodyPr>
          <a:lstStyle/>
          <a:p>
            <a:r>
              <a:rPr lang="en-IN" sz="2400" dirty="0"/>
              <a:t>Back End: Java Spring Boot</a:t>
            </a:r>
          </a:p>
          <a:p>
            <a:r>
              <a:rPr lang="en-IN" sz="2400" dirty="0"/>
              <a:t>Front End: </a:t>
            </a:r>
            <a:r>
              <a:rPr lang="en-IN" sz="2400" dirty="0" err="1"/>
              <a:t>Thymeleaf</a:t>
            </a:r>
            <a:endParaRPr lang="en-IN" sz="2400" dirty="0"/>
          </a:p>
          <a:p>
            <a:endParaRPr lang="en-IN" sz="2400" dirty="0"/>
          </a:p>
          <a:p>
            <a:endParaRPr lang="en-IN" sz="2400" dirty="0"/>
          </a:p>
          <a:p>
            <a:r>
              <a:rPr lang="en-IN" sz="2400" dirty="0"/>
              <a:t>Database First Approach</a:t>
            </a:r>
          </a:p>
        </p:txBody>
      </p:sp>
      <p:sp>
        <p:nvSpPr>
          <p:cNvPr id="4" name="Rectangle 3">
            <a:extLst>
              <a:ext uri="{FF2B5EF4-FFF2-40B4-BE49-F238E27FC236}">
                <a16:creationId xmlns:a16="http://schemas.microsoft.com/office/drawing/2014/main" id="{EF26FF28-E7D8-4BCE-A835-BD67BB1A6093}"/>
              </a:ext>
            </a:extLst>
          </p:cNvPr>
          <p:cNvSpPr/>
          <p:nvPr/>
        </p:nvSpPr>
        <p:spPr>
          <a:xfrm>
            <a:off x="677334" y="1706941"/>
            <a:ext cx="828560" cy="338554"/>
          </a:xfrm>
          <a:prstGeom prst="rect">
            <a:avLst/>
          </a:prstGeom>
          <a:noFill/>
        </p:spPr>
        <p:txBody>
          <a:bodyPr wrap="none" lIns="91440" tIns="45720" rIns="91440" bIns="45720">
            <a:spAutoFit/>
          </a:bodyPr>
          <a:lstStyle/>
          <a:p>
            <a:pPr algn="ctr"/>
            <a:r>
              <a:rPr lang="en-US" sz="1600" b="0" cap="none" spc="0" dirty="0">
                <a:ln w="0"/>
                <a:solidFill>
                  <a:schemeClr val="accent1"/>
                </a:solidFill>
                <a:effectLst>
                  <a:outerShdw blurRad="38100" dist="25400" dir="5400000" algn="ctr" rotWithShape="0">
                    <a:srgbClr val="6E747A">
                      <a:alpha val="43000"/>
                    </a:srgbClr>
                  </a:outerShdw>
                </a:effectLst>
              </a:rPr>
              <a:t>JAVAEE</a:t>
            </a:r>
          </a:p>
        </p:txBody>
      </p:sp>
      <p:sp>
        <p:nvSpPr>
          <p:cNvPr id="5" name="Rectangle 4">
            <a:extLst>
              <a:ext uri="{FF2B5EF4-FFF2-40B4-BE49-F238E27FC236}">
                <a16:creationId xmlns:a16="http://schemas.microsoft.com/office/drawing/2014/main" id="{0653F611-93D9-4BE2-A528-43459D554767}"/>
              </a:ext>
            </a:extLst>
          </p:cNvPr>
          <p:cNvSpPr/>
          <p:nvPr/>
        </p:nvSpPr>
        <p:spPr>
          <a:xfrm>
            <a:off x="677334" y="3429000"/>
            <a:ext cx="915635" cy="338554"/>
          </a:xfrm>
          <a:prstGeom prst="rect">
            <a:avLst/>
          </a:prstGeom>
          <a:noFill/>
        </p:spPr>
        <p:txBody>
          <a:bodyPr wrap="none" lIns="91440" tIns="45720" rIns="91440" bIns="45720">
            <a:spAutoFit/>
          </a:bodyPr>
          <a:lstStyle/>
          <a:p>
            <a:pPr algn="ctr"/>
            <a:r>
              <a:rPr lang="en-US" sz="1600" b="0" cap="none" spc="0" dirty="0">
                <a:ln w="0"/>
                <a:solidFill>
                  <a:schemeClr val="accent1"/>
                </a:solidFill>
                <a:effectLst>
                  <a:outerShdw blurRad="38100" dist="25400" dir="5400000" algn="ctr" rotWithShape="0">
                    <a:srgbClr val="6E747A">
                      <a:alpha val="43000"/>
                    </a:srgbClr>
                  </a:outerShdw>
                </a:effectLst>
              </a:rPr>
              <a:t>ASP.NET</a:t>
            </a:r>
          </a:p>
        </p:txBody>
      </p:sp>
    </p:spTree>
    <p:extLst>
      <p:ext uri="{BB962C8B-B14F-4D97-AF65-F5344CB8AC3E}">
        <p14:creationId xmlns:p14="http://schemas.microsoft.com/office/powerpoint/2010/main" val="4130951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AF67-A7B3-42C7-9917-C3878CE32057}"/>
              </a:ext>
            </a:extLst>
          </p:cNvPr>
          <p:cNvSpPr>
            <a:spLocks noGrp="1"/>
          </p:cNvSpPr>
          <p:nvPr>
            <p:ph type="title"/>
          </p:nvPr>
        </p:nvSpPr>
        <p:spPr/>
        <p:txBody>
          <a:bodyPr/>
          <a:lstStyle/>
          <a:p>
            <a:r>
              <a:rPr lang="en-IN" dirty="0"/>
              <a:t>Screen Shots</a:t>
            </a:r>
          </a:p>
        </p:txBody>
      </p:sp>
      <p:pic>
        <p:nvPicPr>
          <p:cNvPr id="5" name="Content Placeholder 4">
            <a:extLst>
              <a:ext uri="{FF2B5EF4-FFF2-40B4-BE49-F238E27FC236}">
                <a16:creationId xmlns:a16="http://schemas.microsoft.com/office/drawing/2014/main" id="{C27D42F1-FF14-42C5-A1C9-1DECAC0AE50D}"/>
              </a:ext>
            </a:extLst>
          </p:cNvPr>
          <p:cNvPicPr>
            <a:picLocks noGrp="1" noChangeAspect="1"/>
          </p:cNvPicPr>
          <p:nvPr>
            <p:ph idx="1"/>
          </p:nvPr>
        </p:nvPicPr>
        <p:blipFill rotWithShape="1">
          <a:blip r:embed="rId2"/>
          <a:srcRect t="11649" r="1189" b="6810"/>
          <a:stretch/>
        </p:blipFill>
        <p:spPr>
          <a:xfrm>
            <a:off x="696946" y="1559859"/>
            <a:ext cx="9594536" cy="4993341"/>
          </a:xfrm>
        </p:spPr>
      </p:pic>
    </p:spTree>
    <p:extLst>
      <p:ext uri="{BB962C8B-B14F-4D97-AF65-F5344CB8AC3E}">
        <p14:creationId xmlns:p14="http://schemas.microsoft.com/office/powerpoint/2010/main" val="1902949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49C671-F0F6-412E-B5EC-71BD8837A8DA}"/>
              </a:ext>
            </a:extLst>
          </p:cNvPr>
          <p:cNvPicPr>
            <a:picLocks noGrp="1" noChangeAspect="1"/>
          </p:cNvPicPr>
          <p:nvPr>
            <p:ph idx="1"/>
          </p:nvPr>
        </p:nvPicPr>
        <p:blipFill rotWithShape="1">
          <a:blip r:embed="rId2"/>
          <a:srcRect l="1532" t="11315" r="1809" b="8079"/>
          <a:stretch/>
        </p:blipFill>
        <p:spPr>
          <a:xfrm>
            <a:off x="681316" y="735106"/>
            <a:ext cx="9556378" cy="5226423"/>
          </a:xfrm>
        </p:spPr>
      </p:pic>
    </p:spTree>
    <p:extLst>
      <p:ext uri="{BB962C8B-B14F-4D97-AF65-F5344CB8AC3E}">
        <p14:creationId xmlns:p14="http://schemas.microsoft.com/office/powerpoint/2010/main" val="243032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1BD2A4D-FB02-44B6-8063-445A9F55E382}"/>
              </a:ext>
            </a:extLst>
          </p:cNvPr>
          <p:cNvPicPr>
            <a:picLocks noGrp="1" noChangeAspect="1"/>
          </p:cNvPicPr>
          <p:nvPr>
            <p:ph idx="1"/>
          </p:nvPr>
        </p:nvPicPr>
        <p:blipFill rotWithShape="1">
          <a:blip r:embed="rId2"/>
          <a:srcRect t="12191" r="971" b="6714"/>
          <a:stretch/>
        </p:blipFill>
        <p:spPr>
          <a:xfrm>
            <a:off x="677333" y="1371600"/>
            <a:ext cx="9515537" cy="4724400"/>
          </a:xfrm>
        </p:spPr>
      </p:pic>
      <p:sp>
        <p:nvSpPr>
          <p:cNvPr id="10" name="Title 1">
            <a:extLst>
              <a:ext uri="{FF2B5EF4-FFF2-40B4-BE49-F238E27FC236}">
                <a16:creationId xmlns:a16="http://schemas.microsoft.com/office/drawing/2014/main" id="{BB45DDC0-0D33-4CEC-96A6-B8804702659A}"/>
              </a:ext>
            </a:extLst>
          </p:cNvPr>
          <p:cNvSpPr>
            <a:spLocks noGrp="1"/>
          </p:cNvSpPr>
          <p:nvPr>
            <p:ph type="title"/>
          </p:nvPr>
        </p:nvSpPr>
        <p:spPr>
          <a:xfrm>
            <a:off x="677334" y="609600"/>
            <a:ext cx="8596668" cy="1320800"/>
          </a:xfrm>
        </p:spPr>
        <p:txBody>
          <a:bodyPr/>
          <a:lstStyle/>
          <a:p>
            <a:r>
              <a:rPr lang="en-IN" dirty="0"/>
              <a:t>Registration Page</a:t>
            </a:r>
          </a:p>
        </p:txBody>
      </p:sp>
    </p:spTree>
    <p:extLst>
      <p:ext uri="{BB962C8B-B14F-4D97-AF65-F5344CB8AC3E}">
        <p14:creationId xmlns:p14="http://schemas.microsoft.com/office/powerpoint/2010/main" val="38264531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110</TotalTime>
  <Words>580</Words>
  <Application>Microsoft Office PowerPoint</Application>
  <PresentationFormat>Widescreen</PresentationFormat>
  <Paragraphs>68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DejaVu Sans</vt:lpstr>
      <vt:lpstr>Times New Roman</vt:lpstr>
      <vt:lpstr>Trebuchet MS</vt:lpstr>
      <vt:lpstr>Wingdings 3</vt:lpstr>
      <vt:lpstr>Facet</vt:lpstr>
      <vt:lpstr>Cost Estimation of Solar Plant &amp; Net Metering</vt:lpstr>
      <vt:lpstr>Your best quote that reflects your approach… “It’s one small step for man, one giant leap for mankind.”</vt:lpstr>
      <vt:lpstr>Introduction</vt:lpstr>
      <vt:lpstr>Motivation</vt:lpstr>
      <vt:lpstr>Objectives</vt:lpstr>
      <vt:lpstr>Technology Used</vt:lpstr>
      <vt:lpstr>Screen Shots</vt:lpstr>
      <vt:lpstr>PowerPoint Presentation</vt:lpstr>
      <vt:lpstr>Registration Page</vt:lpstr>
      <vt:lpstr>Page on Successful Registration</vt:lpstr>
      <vt:lpstr>Login Page</vt:lpstr>
      <vt:lpstr>User Home-Page</vt:lpstr>
      <vt:lpstr>Cost Estimation page</vt:lpstr>
      <vt:lpstr>Net Metering Page</vt:lpstr>
      <vt:lpstr>Net Metering Page Table</vt:lpstr>
      <vt:lpstr>PowerPoint Presentation</vt:lpstr>
      <vt:lpstr>PowerPoint Presentation</vt:lpstr>
      <vt:lpstr>PowerPoint Presentation</vt:lpstr>
      <vt:lpstr>S/W and H/W Requirements </vt:lpstr>
      <vt:lpstr>Advantages</vt:lpstr>
      <vt:lpstr>Disadvantage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Estimation of Solar Plant Along With Net Metering</dc:title>
  <dc:creator>tushar Kaushik</dc:creator>
  <cp:lastModifiedBy>Rajnikant Tiwari</cp:lastModifiedBy>
  <cp:revision>6</cp:revision>
  <dcterms:created xsi:type="dcterms:W3CDTF">2022-04-12T16:52:17Z</dcterms:created>
  <dcterms:modified xsi:type="dcterms:W3CDTF">2022-04-13T04:33:28Z</dcterms:modified>
</cp:coreProperties>
</file>